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6"/>
  </p:notesMasterIdLst>
  <p:sldIdLst>
    <p:sldId id="258" r:id="rId3"/>
    <p:sldId id="431" r:id="rId4"/>
    <p:sldId id="430" r:id="rId5"/>
    <p:sldId id="438" r:id="rId6"/>
    <p:sldId id="433" r:id="rId7"/>
    <p:sldId id="436" r:id="rId8"/>
    <p:sldId id="434" r:id="rId9"/>
    <p:sldId id="435" r:id="rId10"/>
    <p:sldId id="437" r:id="rId11"/>
    <p:sldId id="414" r:id="rId12"/>
    <p:sldId id="403" r:id="rId13"/>
    <p:sldId id="415" r:id="rId14"/>
    <p:sldId id="413" r:id="rId15"/>
    <p:sldId id="408" r:id="rId16"/>
    <p:sldId id="407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16" r:id="rId25"/>
    <p:sldId id="412" r:id="rId26"/>
    <p:sldId id="409" r:id="rId27"/>
    <p:sldId id="411" r:id="rId28"/>
    <p:sldId id="410" r:id="rId29"/>
    <p:sldId id="400" r:id="rId30"/>
    <p:sldId id="401" r:id="rId31"/>
    <p:sldId id="404" r:id="rId32"/>
    <p:sldId id="402" r:id="rId33"/>
    <p:sldId id="259" r:id="rId34"/>
    <p:sldId id="260" r:id="rId3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imi365-my.sharepoint.com/personal/10613382_polimi_it/Documents/TESI/Questionari/SUS%20Bambini%20SG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imi365-my.sharepoint.com/personal/10613382_polimi_it/Documents/TESI/Questionari/SUS%20Bambini%20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SG.xlsx]Foglio1'!$I$2:$I$11</cx:f>
        <cx:lvl ptCount="10" formatCode="0,0">
          <cx:pt idx="0">5</cx:pt>
          <cx:pt idx="1">4.2857142857142856</cx:pt>
          <cx:pt idx="2">5</cx:pt>
          <cx:pt idx="3">3.5714285714285716</cx:pt>
          <cx:pt idx="4">5</cx:pt>
          <cx:pt idx="5">5</cx:pt>
          <cx:pt idx="6">4.4285714285714288</cx:pt>
          <cx:pt idx="7">4.5714285714285712</cx:pt>
          <cx:pt idx="8">5</cx:pt>
          <cx:pt idx="9">2.7142857142857144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3a elementare</a:t>
            </a:r>
            <a:endParaRPr lang="it-IT" sz="1200">
              <a:effectLst/>
            </a:endParaRPr>
          </a:p>
        </cx:rich>
      </cx:tx>
    </cx:title>
    <cx:plotArea>
      <cx:plotAreaRegion>
        <cx:series layoutId="funnel" uniqueId="{B6FF7AC7-EEC5-E44B-B2CA-DB5469A98077}">
          <cx:dataPt idx="0">
            <cx:spPr>
              <a:solidFill>
                <a:srgbClr val="00B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00B050"/>
              </a:solidFill>
            </cx:spPr>
          </cx:dataPt>
          <cx:dataPt idx="5">
            <cx:spPr>
              <a:solidFill>
                <a:srgbClr val="00B05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00B050"/>
              </a:solidFill>
            </cx:spPr>
          </cx:dataPt>
          <cx:dataPt idx="8">
            <cx:spPr>
              <a:solidFill>
                <a:srgbClr val="00B050"/>
              </a:solidFill>
            </cx:spPr>
          </cx:dataPt>
          <cx:dataPt idx="9">
            <cx:spPr>
              <a:solidFill>
                <a:srgbClr val="FFA102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'[SUS Bambini SG.xlsx]Foglio1'!$K$2:$K$11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'[SUS Bambini SG.xlsx]Foglio1'!$S$2:$S$11</cx:f>
        <cx:lvl ptCount="10" formatCode="0,00">
          <cx:pt idx="0">4.8571428571428568</cx:pt>
          <cx:pt idx="1">4.5714285714285712</cx:pt>
          <cx:pt idx="2">5</cx:pt>
          <cx:pt idx="3">3.8571428571428572</cx:pt>
          <cx:pt idx="4">4.1428571428571432</cx:pt>
          <cx:pt idx="5">4.1428571428571432</cx:pt>
          <cx:pt idx="6">3.8571428571428572</cx:pt>
          <cx:pt idx="7">4</cx:pt>
          <cx:pt idx="8">4.1428571428571432</cx:pt>
          <cx:pt idx="9">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894C66F9-F516-DF48-A8E6-4E2C9CFDB369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92D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5">
            <cx:spPr>
              <a:solidFill>
                <a:srgbClr val="92D050"/>
              </a:solidFill>
            </cx:spPr>
          </cx:dataPt>
          <cx:dataPt idx="6">
            <cx:spPr>
              <a:solidFill>
                <a:srgbClr val="FFE700"/>
              </a:solidFill>
            </cx:spPr>
          </cx:dataPt>
          <cx:dataPt idx="7">
            <cx:spPr>
              <a:solidFill>
                <a:srgbClr val="92D05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92D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Foglio1!$A$2:$A$11</cx:f>
        <cx:lvl ptCount="10">
          <cx:pt idx="0">Q1</cx:pt>
          <cx:pt idx="1">Q2</cx:pt>
          <cx:pt idx="2">Q3</cx:pt>
          <cx:pt idx="3">Q4</cx:pt>
          <cx:pt idx="4">Q5</cx:pt>
          <cx:pt idx="5">Q6</cx:pt>
          <cx:pt idx="6">Q7</cx:pt>
          <cx:pt idx="7">Q8</cx:pt>
          <cx:pt idx="8">Q9</cx:pt>
          <cx:pt idx="9">Q10</cx:pt>
        </cx:lvl>
      </cx:strDim>
      <cx:numDim type="val">
        <cx:f>Foglio1!$N$2:$N$11</cx:f>
        <cx:lvl ptCount="10" formatCode="0,00">
          <cx:pt idx="0">4.333333333333333</cx:pt>
          <cx:pt idx="1">3.25</cx:pt>
          <cx:pt idx="2">4.583333333333333</cx:pt>
          <cx:pt idx="3">3</cx:pt>
          <cx:pt idx="4">3.3333333333333335</cx:pt>
          <cx:pt idx="5">3.6666666666666665</cx:pt>
          <cx:pt idx="6">4</cx:pt>
          <cx:pt idx="7">3.8333333333333335</cx:pt>
          <cx:pt idx="8">4.083333333333333</cx:pt>
          <cx:pt idx="9">1.6666666666666667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Questionario di gradimento bambini 1a elementare</a:t>
            </a:r>
            <a:endParaRPr lang="it-IT" sz="1200" dirty="0">
              <a:effectLst/>
            </a:endParaRPr>
          </a:p>
        </cx:rich>
      </cx:tx>
    </cx:title>
    <cx:plotArea>
      <cx:plotAreaRegion>
        <cx:series layoutId="funnel" uniqueId="{463B5B95-07AC-CD48-BB25-F2BA47ECC30E}">
          <cx:dataPt idx="0">
            <cx:spPr>
              <a:solidFill>
                <a:srgbClr val="92D050"/>
              </a:solidFill>
            </cx:spPr>
          </cx:dataPt>
          <cx:dataPt idx="1">
            <cx:spPr>
              <a:solidFill>
                <a:srgbClr val="FFE7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Pt idx="3">
            <cx:spPr>
              <a:solidFill>
                <a:srgbClr val="FFE700"/>
              </a:solidFill>
            </cx:spPr>
          </cx:dataPt>
          <cx:dataPt idx="4">
            <cx:spPr>
              <a:solidFill>
                <a:srgbClr val="FFE700"/>
              </a:solidFill>
            </cx:spPr>
          </cx:dataPt>
          <cx:dataPt idx="5">
            <cx:spPr>
              <a:solidFill>
                <a:srgbClr val="FFE700"/>
              </a:solidFill>
            </cx:spPr>
          </cx:dataPt>
          <cx:dataPt idx="6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FFE700"/>
              </a:solidFill>
            </cx:spPr>
          </cx:dataPt>
          <cx:dataPt idx="8">
            <cx:spPr>
              <a:solidFill>
                <a:srgbClr val="92D050"/>
              </a:solidFill>
            </cx:spPr>
          </cx:dataPt>
          <cx:dataPt idx="9">
            <cx:spPr>
              <a:solidFill>
                <a:srgbClr val="FF000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  <cx:spPr>
    <a:ln>
      <a:solidFill>
        <a:srgbClr val="728FA5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58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NULL"/><Relationship Id="rId4" Type="http://schemas.microsoft.com/office/2014/relationships/chartEx" Target="../charts/chartEx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A376620-A1EA-4174-A947-95B7E406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C820B14D-09D1-4FED-823E-278EF2D463BB}"/>
              </a:ext>
            </a:extLst>
          </p:cNvPr>
          <p:cNvSpPr/>
          <p:nvPr/>
        </p:nvSpPr>
        <p:spPr>
          <a:xfrm>
            <a:off x="4126822" y="1314106"/>
            <a:ext cx="1359578" cy="400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323610" y="4341181"/>
            <a:ext cx="1766473" cy="79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NumberGame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126822" y="5298172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07BBD91F-B404-492A-9B26-45E8FB4B6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3021" r="19903" b="8055"/>
          <a:stretch/>
        </p:blipFill>
        <p:spPr>
          <a:xfrm>
            <a:off x="4126822" y="1374615"/>
            <a:ext cx="4864901" cy="35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2 giochi</a:t>
            </a:r>
            <a:endParaRPr lang="en-IT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5EA8303-BF3D-4F41-9C6E-20A6844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2" y="1456928"/>
            <a:ext cx="8323726" cy="840401"/>
          </a:xfrm>
        </p:spPr>
        <p:txBody>
          <a:bodyPr/>
          <a:lstStyle/>
          <a:p>
            <a:r>
              <a:rPr lang="it-IT" dirty="0"/>
              <a:t>Video giochi in funzionamento con commento e spiegazione generale</a:t>
            </a:r>
          </a:p>
        </p:txBody>
      </p:sp>
      <p:pic>
        <p:nvPicPr>
          <p:cNvPr id="3" name="Registrazione schermo 2021-05-14 alle 17.46.23" descr="Registrazione schermo 2021-05-14 alle 17.46.23">
            <a:hlinkClick r:id="" action="ppaction://media"/>
            <a:extLst>
              <a:ext uri="{FF2B5EF4-FFF2-40B4-BE49-F238E27FC236}">
                <a16:creationId xmlns:a16="http://schemas.microsoft.com/office/drawing/2014/main" id="{80104D62-912A-9942-BC90-EB3D79A56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5" y="2517144"/>
            <a:ext cx="4702629" cy="3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GRADIMENTO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“Valli” - Istituto Scolastico Comprensivo De Amicis,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Primaria "Savio" - Istituto Scolastico Comprensivo De Amicis, classi secondo e prime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GraphicFramePr/>
              <p:nvPr/>
            </p:nvGraphicFramePr>
            <p:xfrm>
              <a:off x="288522" y="3751917"/>
              <a:ext cx="3836910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9" name="Grafico 58">
                <a:extLst>
                  <a:ext uri="{FF2B5EF4-FFF2-40B4-BE49-F238E27FC236}">
                    <a16:creationId xmlns:a16="http://schemas.microsoft.com/office/drawing/2014/main" id="{CAE9DA03-0004-0248-A259-9E40140D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22" y="3751917"/>
                <a:ext cx="3836910" cy="203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308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0" name="Grafico 59">
                <a:extLst>
                  <a:ext uri="{FF2B5EF4-FFF2-40B4-BE49-F238E27FC236}">
                    <a16:creationId xmlns:a16="http://schemas.microsoft.com/office/drawing/2014/main" id="{5FDA10E5-2CBB-C043-8075-C5836C7CD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21" y="1387546"/>
                <a:ext cx="3836911" cy="2030819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Rettangolo 60">
            <a:extLst>
              <a:ext uri="{FF2B5EF4-FFF2-40B4-BE49-F238E27FC236}">
                <a16:creationId xmlns:a16="http://schemas.microsoft.com/office/drawing/2014/main" id="{E25BE203-0AFC-4244-9F86-74F7A4579CE9}"/>
              </a:ext>
            </a:extLst>
          </p:cNvPr>
          <p:cNvSpPr/>
          <p:nvPr/>
        </p:nvSpPr>
        <p:spPr>
          <a:xfrm>
            <a:off x="676974" y="3418365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1a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20C5B551-854C-1A4A-BFDF-C7276A8575FD}"/>
              </a:ext>
            </a:extLst>
          </p:cNvPr>
          <p:cNvSpPr/>
          <p:nvPr/>
        </p:nvSpPr>
        <p:spPr>
          <a:xfrm>
            <a:off x="676974" y="5782736"/>
            <a:ext cx="3060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7 bambini frequentati classe 3a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C0FDB9-0090-564B-B110-7F9AE11B1ACE}"/>
              </a:ext>
            </a:extLst>
          </p:cNvPr>
          <p:cNvSpPr txBox="1"/>
          <p:nvPr/>
        </p:nvSpPr>
        <p:spPr>
          <a:xfrm>
            <a:off x="6305375" y="218107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CLASSI 2A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5773747" y="4444160"/>
            <a:ext cx="240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Gradimento per Bambini</a:t>
            </a:r>
            <a:endParaRPr lang="en-IT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GraphicFramePr/>
              <p:nvPr/>
            </p:nvGraphicFramePr>
            <p:xfrm>
              <a:off x="288521" y="1387546"/>
              <a:ext cx="3836911" cy="20414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Grafico 2">
                <a:extLst>
                  <a:ext uri="{FF2B5EF4-FFF2-40B4-BE49-F238E27FC236}">
                    <a16:creationId xmlns:a16="http://schemas.microsoft.com/office/drawing/2014/main" id="{D15DE1C5-478A-BD45-8C66-DFBB503D2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21" y="1387546"/>
                <a:ext cx="3836911" cy="20414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85DE0689-9065-9845-BBE7-36045EBB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3" y="279663"/>
            <a:ext cx="2416629" cy="559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AF39D8-C12D-014D-A917-082378F0C1B1}"/>
              </a:ext>
            </a:extLst>
          </p:cNvPr>
          <p:cNvSpPr/>
          <p:nvPr/>
        </p:nvSpPr>
        <p:spPr>
          <a:xfrm>
            <a:off x="288521" y="3418365"/>
            <a:ext cx="3836911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</p:spTree>
    <p:extLst>
      <p:ext uri="{BB962C8B-B14F-4D97-AF65-F5344CB8AC3E}">
        <p14:creationId xmlns:p14="http://schemas.microsoft.com/office/powerpoint/2010/main" val="58440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6583387" y="1879980"/>
            <a:ext cx="2381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>
                <a:solidFill>
                  <a:schemeClr val="tx2">
                    <a:lumMod val="75000"/>
                  </a:schemeClr>
                </a:solidFill>
              </a:rPr>
              <a:t>Serious</a:t>
            </a:r>
            <a:r>
              <a:rPr lang="it-IT" sz="5400" dirty="0">
                <a:solidFill>
                  <a:schemeClr val="tx2">
                    <a:lumMod val="75000"/>
                  </a:schemeClr>
                </a:solidFill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D38B909-447B-4236-AB1F-D879AF174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15" y="1585913"/>
            <a:ext cx="1111074" cy="105476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AC5EC90-D110-4014-93B8-7225810477D1}"/>
              </a:ext>
            </a:extLst>
          </p:cNvPr>
          <p:cNvSpPr txBox="1"/>
          <p:nvPr/>
        </p:nvSpPr>
        <p:spPr>
          <a:xfrm>
            <a:off x="-8976" y="2246544"/>
            <a:ext cx="210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Disturbi specifici dell’apprendimento (DSA)</a:t>
            </a:r>
            <a:endParaRPr lang="it-IT" sz="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3AE416E-4D58-493D-AA40-CA0F248BB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90" y="2861175"/>
            <a:ext cx="1211756" cy="1211756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26F31D88-81B5-4F36-A962-F90A187123C2}"/>
              </a:ext>
            </a:extLst>
          </p:cNvPr>
          <p:cNvSpPr/>
          <p:nvPr/>
        </p:nvSpPr>
        <p:spPr>
          <a:xfrm>
            <a:off x="3385980" y="2878240"/>
            <a:ext cx="1707666" cy="1147601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Freccia in giù 46">
            <a:extLst>
              <a:ext uri="{FF2B5EF4-FFF2-40B4-BE49-F238E27FC236}">
                <a16:creationId xmlns:a16="http://schemas.microsoft.com/office/drawing/2014/main" id="{96047669-8DDC-4484-BC66-0C79EDA59E1F}"/>
              </a:ext>
            </a:extLst>
          </p:cNvPr>
          <p:cNvSpPr/>
          <p:nvPr/>
        </p:nvSpPr>
        <p:spPr>
          <a:xfrm rot="10800000">
            <a:off x="4934890" y="2686595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5" y="4822921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315364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2166" y="43026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8A990274-8665-47B3-BFCF-414BCB097C4A}"/>
              </a:ext>
            </a:extLst>
          </p:cNvPr>
          <p:cNvSpPr/>
          <p:nvPr/>
        </p:nvSpPr>
        <p:spPr>
          <a:xfrm>
            <a:off x="5420869" y="2397386"/>
            <a:ext cx="1219057" cy="621646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4EA5B76-8C26-4609-A35D-BA03436B9551}"/>
              </a:ext>
            </a:extLst>
          </p:cNvPr>
          <p:cNvSpPr/>
          <p:nvPr/>
        </p:nvSpPr>
        <p:spPr>
          <a:xfrm>
            <a:off x="2118760" y="2370235"/>
            <a:ext cx="1178707" cy="621646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DBEE483-AE70-4129-971B-1AFC1C90B554}"/>
              </a:ext>
            </a:extLst>
          </p:cNvPr>
          <p:cNvSpPr/>
          <p:nvPr/>
        </p:nvSpPr>
        <p:spPr>
          <a:xfrm>
            <a:off x="3388837" y="1532696"/>
            <a:ext cx="1667908" cy="1175513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ffectLst>
            <a:glow rad="38100">
              <a:schemeClr val="bg2">
                <a:lumMod val="25000"/>
                <a:alpha val="20000"/>
              </a:schemeClr>
            </a:glow>
            <a:outerShdw blurRad="40000" dist="23000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5F456EEE-BC42-4A48-8577-4655D6C49B42}"/>
              </a:ext>
            </a:extLst>
          </p:cNvPr>
          <p:cNvSpPr/>
          <p:nvPr/>
        </p:nvSpPr>
        <p:spPr>
          <a:xfrm rot="10800000">
            <a:off x="4886578" y="1358366"/>
            <a:ext cx="489045" cy="621645"/>
          </a:xfrm>
          <a:prstGeom prst="downArrow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382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12375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990544"/>
            <a:ext cx="8581043" cy="84040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8A86EE-5C1D-4B5E-BBF0-4430AB196280}"/>
              </a:ext>
            </a:extLst>
          </p:cNvPr>
          <p:cNvSpPr txBox="1">
            <a:spLocks/>
          </p:cNvSpPr>
          <p:nvPr/>
        </p:nvSpPr>
        <p:spPr>
          <a:xfrm>
            <a:off x="440922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F93864-F87C-47BB-BB8E-05BCFFCBC2A2}"/>
              </a:ext>
            </a:extLst>
          </p:cNvPr>
          <p:cNvSpPr txBox="1">
            <a:spLocks/>
          </p:cNvSpPr>
          <p:nvPr/>
        </p:nvSpPr>
        <p:spPr>
          <a:xfrm>
            <a:off x="122035" y="100221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NumberGame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9530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962</Words>
  <Application>Microsoft Office PowerPoint</Application>
  <PresentationFormat>Presentazione su schermo (4:3)</PresentationFormat>
  <Paragraphs>235</Paragraphs>
  <Slides>33</Slides>
  <Notes>10</Notes>
  <HiddenSlides>2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 giochi</vt:lpstr>
      <vt:lpstr>Progressi giochi</vt:lpstr>
      <vt:lpstr>Presentazione software</vt:lpstr>
      <vt:lpstr>Syllable Game</vt:lpstr>
      <vt:lpstr>Presentazione standard di PowerPoint</vt:lpstr>
      <vt:lpstr>Number Game Game Design</vt:lpstr>
      <vt:lpstr>NumberGame Game Design</vt:lpstr>
      <vt:lpstr>NumberGame Game Design</vt:lpstr>
      <vt:lpstr>NumberGame</vt:lpstr>
      <vt:lpstr>NumberGame</vt:lpstr>
      <vt:lpstr>Risultato 2 giochi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Gradimento per Bambini</vt:lpstr>
      <vt:lpstr>Number Game Questionari di Gradimento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Famiglia Colella</cp:lastModifiedBy>
  <cp:revision>49</cp:revision>
  <dcterms:created xsi:type="dcterms:W3CDTF">2021-05-10T14:21:25Z</dcterms:created>
  <dcterms:modified xsi:type="dcterms:W3CDTF">2021-05-24T10:18:29Z</dcterms:modified>
</cp:coreProperties>
</file>